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57" r:id="rId4"/>
    <p:sldId id="262" r:id="rId5"/>
    <p:sldId id="259" r:id="rId6"/>
    <p:sldId id="258" r:id="rId7"/>
    <p:sldId id="260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B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7338" autoAdjust="0"/>
  </p:normalViewPr>
  <p:slideViewPr>
    <p:cSldViewPr>
      <p:cViewPr varScale="1">
        <p:scale>
          <a:sx n="77" d="100"/>
          <a:sy n="77" d="100"/>
        </p:scale>
        <p:origin x="-9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C368BC5-7406-41CF-ACB2-C2DBB0ABB31D}" type="datetimeFigureOut">
              <a:rPr lang="es-ES" smtClean="0"/>
              <a:pPr/>
              <a:t>01/05/2009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ED3C12-8647-479B-81F2-1A394A4D97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786182" y="2500306"/>
            <a:ext cx="3671886" cy="1199704"/>
          </a:xfrm>
        </p:spPr>
        <p:txBody>
          <a:bodyPr/>
          <a:lstStyle/>
          <a:p>
            <a:r>
              <a:rPr lang="es-ES" dirty="0" smtClean="0"/>
              <a:t>Análisis descriptivo</a:t>
            </a:r>
          </a:p>
          <a:p>
            <a:r>
              <a:rPr lang="es-ES" dirty="0" smtClean="0"/>
              <a:t>  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85720" y="3643314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Manuel Calvo Cervera</a:t>
            </a:r>
          </a:p>
          <a:p>
            <a:r>
              <a:rPr lang="es-ES" dirty="0" smtClean="0"/>
              <a:t>Sergio Pérez Trujillo</a:t>
            </a:r>
          </a:p>
          <a:p>
            <a:r>
              <a:rPr lang="es-ES" dirty="0" smtClean="0"/>
              <a:t>2º LADE A</a:t>
            </a:r>
            <a:endParaRPr lang="es-ES" dirty="0"/>
          </a:p>
        </p:txBody>
      </p:sp>
      <p:pic>
        <p:nvPicPr>
          <p:cNvPr id="1026" name="Picture 2" descr="G:\Jayquesa\Sin título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3559388" cy="15795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19440"/>
          </a:xfrm>
        </p:spPr>
        <p:txBody>
          <a:bodyPr>
            <a:normAutofit fontScale="47500" lnSpcReduction="20000"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Misión principal</a:t>
            </a:r>
            <a:r>
              <a:rPr lang="es-ES" dirty="0" smtClean="0"/>
              <a:t>: define </a:t>
            </a:r>
            <a:r>
              <a:rPr lang="es-ES" dirty="0" smtClean="0"/>
              <a:t>la Política, Objetivos y Estrategias de la empresa. 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Autoridad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jerárquica</a:t>
            </a:r>
            <a:r>
              <a:rPr lang="es-ES" dirty="0" smtClean="0"/>
              <a:t>: </a:t>
            </a:r>
            <a:r>
              <a:rPr lang="es-ES" dirty="0" smtClean="0"/>
              <a:t>sobre todos los departamentos. Define las funciones y responsabilidades de cada puesto de trabajo.</a:t>
            </a: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Responsabilidades</a:t>
            </a:r>
            <a:r>
              <a:rPr lang="es-ES" dirty="0" smtClean="0"/>
              <a:t>: </a:t>
            </a:r>
            <a:r>
              <a:rPr lang="es-ES" dirty="0" smtClean="0"/>
              <a:t>controlar los departamentos de Calidad, Ventas, Administración y Almacén</a:t>
            </a:r>
            <a:r>
              <a:rPr lang="es-ES" dirty="0" smtClean="0"/>
              <a:t>. Emite tarifas y ofertas, establece ruteros y audita inventario. </a:t>
            </a: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Toma de decisiones</a:t>
            </a:r>
            <a:r>
              <a:rPr lang="es-ES" dirty="0" smtClean="0"/>
              <a:t>: aprobar mediante firma los pedidos en los que </a:t>
            </a:r>
            <a:r>
              <a:rPr lang="es-ES" dirty="0" err="1" smtClean="0"/>
              <a:t>Jayquesa</a:t>
            </a:r>
            <a:r>
              <a:rPr lang="es-ES" dirty="0" smtClean="0"/>
              <a:t> S.L. asume el crédito; aprobar el acta de reunión, el Plan anual de auditorías; aprobar y cerrar las acciones correctivas derivadas de las desviaciones detectadas en las auditorías internas; marc</a:t>
            </a:r>
            <a:r>
              <a:rPr lang="es-ES" dirty="0" smtClean="0"/>
              <a:t>a los valores esperados de los indicadores de calidad.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Control de su actividad</a:t>
            </a:r>
            <a:r>
              <a:rPr lang="es-ES" dirty="0" smtClean="0"/>
              <a:t>: está controlado por el Consejo de Administración. </a:t>
            </a: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Sistema de remuneración</a:t>
            </a:r>
            <a:r>
              <a:rPr lang="es-ES" dirty="0" smtClean="0"/>
              <a:t>: salario.</a:t>
            </a: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Actividades generales</a:t>
            </a:r>
            <a:r>
              <a:rPr lang="es-ES" dirty="0" smtClean="0"/>
              <a:t>: reunión diaria con el jefe de ventas, con el jefe de almacén y jefe de administración; revisión de saldos y movimientos en los bancos; citas con grandes clientes.</a:t>
            </a: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Colabora con</a:t>
            </a:r>
            <a:r>
              <a:rPr lang="es-ES" dirty="0" smtClean="0"/>
              <a:t>: el Responsable de Calidad en la elaboración, revisión y modificación  de los documentos, y le informa de las acciones bajo su responsabilidad. Coopera con los auditores para el éxito de la auditoría. </a:t>
            </a: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Aspectos más duros</a:t>
            </a:r>
            <a:r>
              <a:rPr lang="es-ES" dirty="0" smtClean="0"/>
              <a:t>: los malos resultados, incumplimiento de los objetivos marcados, problemas de tesorería.</a:t>
            </a: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Aspectos más satisfactorios</a:t>
            </a:r>
            <a:r>
              <a:rPr lang="es-ES" dirty="0" smtClean="0"/>
              <a:t>: cuando se cumplen los objetivos, se obtienen beneficios, el cliente está contento con los servicios y los empleados se sienten realizados e integrados en la organización.</a:t>
            </a: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Cualificación</a:t>
            </a:r>
            <a:r>
              <a:rPr lang="es-ES" dirty="0" smtClean="0"/>
              <a:t>: experiencia de 5 a 10 años en puesto similar o Licenciado en Empresariales. 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GERENTE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Misión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principal</a:t>
            </a:r>
            <a:r>
              <a:rPr lang="es-ES" dirty="0" smtClean="0"/>
              <a:t>: control de los vendedores y de los “</a:t>
            </a:r>
            <a:r>
              <a:rPr lang="es-ES" dirty="0" err="1" smtClean="0"/>
              <a:t>merchan</a:t>
            </a:r>
            <a:r>
              <a:rPr lang="es-ES" dirty="0" smtClean="0"/>
              <a:t>”, así como la definición de las estrategias de marketing. 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Autoridad jerárquica</a:t>
            </a:r>
            <a:r>
              <a:rPr lang="es-ES" dirty="0" smtClean="0"/>
              <a:t>: sobre los vendedores y los “</a:t>
            </a:r>
            <a:r>
              <a:rPr lang="es-ES" dirty="0" err="1" smtClean="0"/>
              <a:t>merchan</a:t>
            </a:r>
            <a:r>
              <a:rPr lang="es-ES" dirty="0" smtClean="0"/>
              <a:t>”.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Responsabilidades</a:t>
            </a:r>
            <a:r>
              <a:rPr lang="es-ES" dirty="0" smtClean="0"/>
              <a:t>: gestión de cobros; formación que reciben las personas asignadas bajo su departamento; implantación de las acciones correctivas y preventivas designadas por la gerencia o por el Responsable de Calidad.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Toma de decisiones</a:t>
            </a:r>
            <a:r>
              <a:rPr lang="es-ES" dirty="0" smtClean="0"/>
              <a:t>: incentivos a los vendedores por las ventas; establecer los planes de publicidad y promoción, tanto a nivel global, como por productos y mercados; aprobación de los clientes.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A quién obedece</a:t>
            </a:r>
            <a:r>
              <a:rPr lang="es-ES" dirty="0" smtClean="0"/>
              <a:t>: Gerente.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Control de su actividad</a:t>
            </a:r>
            <a:r>
              <a:rPr lang="es-ES" dirty="0" smtClean="0"/>
              <a:t>: Gerente. 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Sistema de remuneración</a:t>
            </a:r>
            <a:r>
              <a:rPr lang="es-ES" dirty="0" smtClean="0"/>
              <a:t>: Salario fijo, más incentivos por objetivos.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Actividades generales</a:t>
            </a:r>
            <a:r>
              <a:rPr lang="es-ES" dirty="0" smtClean="0"/>
              <a:t>: seguimiento de las ventas diarias, reunión y cobro diario a los vendedores, reunión diaria con el gerente, visita a grandes clientes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Colabora con</a:t>
            </a:r>
            <a:r>
              <a:rPr lang="es-ES" dirty="0" smtClean="0"/>
              <a:t>: el Responsable de Calidad en la elaboración, revisión y modificación  de los documentos, y </a:t>
            </a:r>
            <a:r>
              <a:rPr lang="es-ES" dirty="0" smtClean="0"/>
              <a:t>le </a:t>
            </a:r>
            <a:r>
              <a:rPr lang="es-ES" dirty="0" smtClean="0"/>
              <a:t>informa de las acciones bajo su responsabilidad. Coopera con los auditores para el éxito de la auditoría. </a:t>
            </a:r>
            <a:r>
              <a:rPr lang="es-ES" dirty="0" smtClean="0"/>
              <a:t>Colabora con el departamento de Administración mediante el control de las facturas a los vendedores y la recogida de los cobros.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Aspectos más duros</a:t>
            </a:r>
            <a:r>
              <a:rPr lang="es-ES" dirty="0" smtClean="0"/>
              <a:t>: disminución de las ventas, el incumplimiento de los objetivos marcados en la estrategia de marketing, fracaso en importantes negociaciones. 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Aspectos más satisfactorios</a:t>
            </a:r>
            <a:r>
              <a:rPr lang="es-ES" dirty="0" smtClean="0"/>
              <a:t>: </a:t>
            </a:r>
            <a:r>
              <a:rPr lang="es-ES" dirty="0" smtClean="0"/>
              <a:t>incremento de las ventas y de la cuota de mercado, cumplimiento de los objetivos, las personas bajo su cargo estén motivadas e identificadas.</a:t>
            </a:r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Cualificación</a:t>
            </a:r>
            <a:r>
              <a:rPr lang="es-ES" dirty="0" smtClean="0"/>
              <a:t>: experiencia demostrable en puesto similar a durante al menos 5 años.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JEFE DE VENTAS</a:t>
            </a: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Título del cargo:</a:t>
            </a:r>
          </a:p>
          <a:p>
            <a:r>
              <a:rPr lang="es-ES" dirty="0" smtClean="0"/>
              <a:t>Misión principal:</a:t>
            </a:r>
          </a:p>
          <a:p>
            <a:r>
              <a:rPr lang="es-ES" dirty="0" smtClean="0"/>
              <a:t>Autoridad:</a:t>
            </a:r>
          </a:p>
          <a:p>
            <a:r>
              <a:rPr lang="es-ES" dirty="0" smtClean="0"/>
              <a:t>Responsabilidades:</a:t>
            </a:r>
          </a:p>
          <a:p>
            <a:r>
              <a:rPr lang="es-ES" dirty="0" smtClean="0"/>
              <a:t>Toma de decisiones:</a:t>
            </a:r>
          </a:p>
          <a:p>
            <a:r>
              <a:rPr lang="es-ES" dirty="0" smtClean="0"/>
              <a:t>A quién obedece:</a:t>
            </a:r>
          </a:p>
          <a:p>
            <a:r>
              <a:rPr lang="es-ES" dirty="0" smtClean="0"/>
              <a:t>Control de su actividad:</a:t>
            </a:r>
          </a:p>
          <a:p>
            <a:r>
              <a:rPr lang="es-ES" dirty="0" smtClean="0"/>
              <a:t>Sistema de remuneración:</a:t>
            </a:r>
          </a:p>
          <a:p>
            <a:r>
              <a:rPr lang="es-ES" dirty="0" smtClean="0"/>
              <a:t>Actividades generales:</a:t>
            </a:r>
          </a:p>
          <a:p>
            <a:r>
              <a:rPr lang="es-ES" dirty="0" smtClean="0"/>
              <a:t>Colabora con: </a:t>
            </a:r>
          </a:p>
          <a:p>
            <a:r>
              <a:rPr lang="es-ES" dirty="0" smtClean="0"/>
              <a:t>Aspectos más duros:</a:t>
            </a:r>
          </a:p>
          <a:p>
            <a:r>
              <a:rPr lang="es-ES" dirty="0" smtClean="0"/>
              <a:t>Aspectos más satisfactorios: </a:t>
            </a:r>
          </a:p>
          <a:p>
            <a:r>
              <a:rPr lang="es-ES" dirty="0" smtClean="0"/>
              <a:t>Cualificación: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OPERARIO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Título del cargo:</a:t>
            </a:r>
          </a:p>
          <a:p>
            <a:r>
              <a:rPr lang="es-ES" dirty="0" smtClean="0"/>
              <a:t>Misión principal:</a:t>
            </a:r>
          </a:p>
          <a:p>
            <a:r>
              <a:rPr lang="es-ES" dirty="0" smtClean="0"/>
              <a:t>Autoridad:</a:t>
            </a:r>
          </a:p>
          <a:p>
            <a:r>
              <a:rPr lang="es-ES" dirty="0" smtClean="0"/>
              <a:t>Responsabilidades:</a:t>
            </a:r>
          </a:p>
          <a:p>
            <a:r>
              <a:rPr lang="es-ES" dirty="0" smtClean="0"/>
              <a:t>Toma de decisiones:</a:t>
            </a:r>
          </a:p>
          <a:p>
            <a:r>
              <a:rPr lang="es-ES" dirty="0" smtClean="0"/>
              <a:t>A quién obedece:</a:t>
            </a:r>
          </a:p>
          <a:p>
            <a:r>
              <a:rPr lang="es-ES" dirty="0" smtClean="0"/>
              <a:t>Control de su actividad:</a:t>
            </a:r>
          </a:p>
          <a:p>
            <a:r>
              <a:rPr lang="es-ES" dirty="0" smtClean="0"/>
              <a:t>Sistema de remuneración:</a:t>
            </a:r>
          </a:p>
          <a:p>
            <a:r>
              <a:rPr lang="es-ES" dirty="0" smtClean="0"/>
              <a:t>Actividades generales:</a:t>
            </a:r>
          </a:p>
          <a:p>
            <a:r>
              <a:rPr lang="es-ES" dirty="0" smtClean="0"/>
              <a:t>Colabora con: </a:t>
            </a:r>
          </a:p>
          <a:p>
            <a:r>
              <a:rPr lang="es-ES" dirty="0" smtClean="0"/>
              <a:t>Aspectos más duros:</a:t>
            </a:r>
          </a:p>
          <a:p>
            <a:r>
              <a:rPr lang="es-ES" dirty="0" smtClean="0"/>
              <a:t>Aspectos más satisfactorios: </a:t>
            </a:r>
          </a:p>
          <a:p>
            <a:r>
              <a:rPr lang="es-ES" dirty="0" smtClean="0"/>
              <a:t>Cualificación: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JEFE DE ADMINISTRACIÓN</a:t>
            </a: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La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estrategia organizativa </a:t>
            </a:r>
            <a:r>
              <a:rPr lang="es-ES" dirty="0" smtClean="0"/>
              <a:t>básica que sigue </a:t>
            </a:r>
            <a:r>
              <a:rPr lang="es-ES" dirty="0" err="1" smtClean="0"/>
              <a:t>Jayquesa</a:t>
            </a:r>
            <a:r>
              <a:rPr lang="es-ES" dirty="0" smtClean="0"/>
              <a:t> S.L. es una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estandarización exógeno-objetiva orientada a procesos </a:t>
            </a:r>
            <a:r>
              <a:rPr lang="es-ES" dirty="0" smtClean="0"/>
              <a:t>mediante la descripción de puestos y establecimiento de normas y reglamentos. Los contenidos de las tareas quedan especificados y programados, siendo la necesidad de comunicación reducida. </a:t>
            </a:r>
          </a:p>
          <a:p>
            <a:endParaRPr lang="es-ES" dirty="0" smtClean="0"/>
          </a:p>
          <a:p>
            <a:r>
              <a:rPr lang="es-ES" dirty="0" smtClean="0"/>
              <a:t>La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toma de decisiones </a:t>
            </a:r>
            <a:r>
              <a:rPr lang="es-ES" dirty="0" smtClean="0"/>
              <a:t>es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centralizada</a:t>
            </a:r>
            <a:r>
              <a:rPr lang="es-ES" dirty="0" smtClean="0"/>
              <a:t>, siendo el gerente el que posee el mayor poder decisión, definiendo las políticas y marcando los objetivos.</a:t>
            </a:r>
          </a:p>
          <a:p>
            <a:endParaRPr lang="es-ES" dirty="0" smtClean="0"/>
          </a:p>
          <a:p>
            <a:r>
              <a:rPr lang="es-ES" dirty="0" smtClean="0"/>
              <a:t>El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modelo organizativo </a:t>
            </a:r>
            <a:r>
              <a:rPr lang="es-ES" dirty="0" smtClean="0"/>
              <a:t>de </a:t>
            </a:r>
            <a:r>
              <a:rPr lang="es-ES" dirty="0" err="1" smtClean="0"/>
              <a:t>Jayquesa</a:t>
            </a:r>
            <a:r>
              <a:rPr lang="es-ES" dirty="0" smtClean="0"/>
              <a:t> S.L. se acerca a la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burocracia permisiva</a:t>
            </a:r>
            <a:r>
              <a:rPr lang="es-ES" dirty="0" smtClean="0"/>
              <a:t>. Posee una elevada formalización, mediante la normalización de los puestos y los procesos. Es permisiva ya que la formalización está orientada al aprendizaje de los trabajadores durante todo el proceso.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Estructura formal</a:t>
            </a:r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ORGANIGRAMA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072066" y="1785926"/>
            <a:ext cx="2214578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Responsable de Calidad</a:t>
            </a:r>
            <a:endParaRPr lang="es-ES" sz="1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42910" y="2571744"/>
            <a:ext cx="1857388" cy="646331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Departamento Administración General</a:t>
            </a:r>
            <a:endParaRPr lang="es-ES" sz="1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643306" y="1357298"/>
            <a:ext cx="1857388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GERENTE</a:t>
            </a:r>
            <a:endParaRPr lang="es-ES" sz="1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714612" y="2571744"/>
            <a:ext cx="1857388" cy="461665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Departamento Compras</a:t>
            </a:r>
            <a:endParaRPr lang="es-ES" sz="1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42910" y="3500438"/>
            <a:ext cx="1857388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Jefe de Administración</a:t>
            </a:r>
            <a:endParaRPr lang="es-ES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786314" y="3500438"/>
            <a:ext cx="1857388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Jefe Almacén</a:t>
            </a:r>
            <a:endParaRPr lang="es-ES" sz="1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786578" y="3500438"/>
            <a:ext cx="1857388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Jefe de Ventas</a:t>
            </a:r>
            <a:endParaRPr lang="es-ES" sz="12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071934" y="4857760"/>
            <a:ext cx="1000132" cy="646331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 smtClean="0"/>
              <a:t>Dpto</a:t>
            </a:r>
            <a:r>
              <a:rPr lang="es-ES" sz="1200" dirty="0" smtClean="0"/>
              <a:t> </a:t>
            </a:r>
            <a:r>
              <a:rPr lang="es-ES" sz="1200" dirty="0" err="1" smtClean="0"/>
              <a:t>Admon</a:t>
            </a:r>
            <a:r>
              <a:rPr lang="es-ES" sz="1200" dirty="0" smtClean="0"/>
              <a:t> Almacén</a:t>
            </a:r>
            <a:endParaRPr lang="es-ES" sz="12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214942" y="4857760"/>
            <a:ext cx="857256" cy="461665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Jefe Logística</a:t>
            </a:r>
            <a:endParaRPr lang="es-ES" sz="12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14282" y="4643446"/>
            <a:ext cx="928662" cy="461665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Gestión Comercial</a:t>
            </a:r>
            <a:endParaRPr lang="es-ES" sz="12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929322" y="6072206"/>
            <a:ext cx="1000132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Mecánico</a:t>
            </a:r>
            <a:endParaRPr lang="es-ES" sz="12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786314" y="2571744"/>
            <a:ext cx="1857388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Almacén</a:t>
            </a:r>
            <a:endParaRPr lang="es-ES" sz="12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786578" y="2571744"/>
            <a:ext cx="1857388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Departamento Ventas</a:t>
            </a:r>
            <a:endParaRPr lang="es-ES" sz="12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500298" y="4643446"/>
            <a:ext cx="1214414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Contabilidad</a:t>
            </a:r>
            <a:endParaRPr lang="es-ES" sz="12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285852" y="4643446"/>
            <a:ext cx="1071570" cy="285752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Centralita</a:t>
            </a:r>
            <a:endParaRPr lang="es-ES" sz="12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072066" y="5572140"/>
            <a:ext cx="1071570" cy="285752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Operarios</a:t>
            </a:r>
            <a:endParaRPr lang="es-ES" sz="12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286512" y="4857760"/>
            <a:ext cx="1285884" cy="285752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Repartidores</a:t>
            </a:r>
            <a:endParaRPr lang="es-ES" sz="12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6786578" y="4286256"/>
            <a:ext cx="1857388" cy="276999"/>
          </a:xfrm>
          <a:prstGeom prst="rect">
            <a:avLst/>
          </a:prstGeom>
          <a:solidFill>
            <a:srgbClr val="EC6B2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Vendedores</a:t>
            </a:r>
            <a:endParaRPr lang="es-ES" sz="1200" dirty="0"/>
          </a:p>
        </p:txBody>
      </p:sp>
      <p:cxnSp>
        <p:nvCxnSpPr>
          <p:cNvPr id="25" name="24 Conector recto"/>
          <p:cNvCxnSpPr>
            <a:stCxn id="6" idx="2"/>
          </p:cNvCxnSpPr>
          <p:nvPr/>
        </p:nvCxnSpPr>
        <p:spPr>
          <a:xfrm rot="5400000">
            <a:off x="4281872" y="1924425"/>
            <a:ext cx="58025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>
            <a:endCxn id="4" idx="1"/>
          </p:cNvCxnSpPr>
          <p:nvPr/>
        </p:nvCxnSpPr>
        <p:spPr>
          <a:xfrm flipV="1">
            <a:off x="4572000" y="1924426"/>
            <a:ext cx="500066" cy="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1571604" y="2214554"/>
            <a:ext cx="6143668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>
            <a:stCxn id="5" idx="0"/>
          </p:cNvCxnSpPr>
          <p:nvPr/>
        </p:nvCxnSpPr>
        <p:spPr>
          <a:xfrm rot="5400000" flipH="1" flipV="1">
            <a:off x="1393009" y="2393149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>
            <a:stCxn id="17" idx="0"/>
          </p:cNvCxnSpPr>
          <p:nvPr/>
        </p:nvCxnSpPr>
        <p:spPr>
          <a:xfrm rot="5400000" flipH="1" flipV="1">
            <a:off x="7536677" y="2393149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>
            <a:stCxn id="7" idx="0"/>
          </p:cNvCxnSpPr>
          <p:nvPr/>
        </p:nvCxnSpPr>
        <p:spPr>
          <a:xfrm rot="5400000" flipH="1" flipV="1">
            <a:off x="3464711" y="2393149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>
            <a:stCxn id="16" idx="0"/>
          </p:cNvCxnSpPr>
          <p:nvPr/>
        </p:nvCxnSpPr>
        <p:spPr>
          <a:xfrm rot="5400000" flipH="1" flipV="1">
            <a:off x="5536413" y="2393149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>
            <a:stCxn id="5" idx="2"/>
            <a:endCxn id="8" idx="0"/>
          </p:cNvCxnSpPr>
          <p:nvPr/>
        </p:nvCxnSpPr>
        <p:spPr>
          <a:xfrm rot="5400000">
            <a:off x="1430423" y="3359256"/>
            <a:ext cx="28236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>
            <a:stCxn id="16" idx="2"/>
            <a:endCxn id="9" idx="0"/>
          </p:cNvCxnSpPr>
          <p:nvPr/>
        </p:nvCxnSpPr>
        <p:spPr>
          <a:xfrm rot="5400000">
            <a:off x="5389161" y="3174590"/>
            <a:ext cx="65169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>
            <a:stCxn id="17" idx="2"/>
            <a:endCxn id="17" idx="2"/>
          </p:cNvCxnSpPr>
          <p:nvPr/>
        </p:nvCxnSpPr>
        <p:spPr>
          <a:xfrm rot="5400000">
            <a:off x="7715272" y="2848743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recto"/>
          <p:cNvCxnSpPr>
            <a:stCxn id="17" idx="2"/>
            <a:endCxn id="11" idx="0"/>
          </p:cNvCxnSpPr>
          <p:nvPr/>
        </p:nvCxnSpPr>
        <p:spPr>
          <a:xfrm rot="5400000">
            <a:off x="7389425" y="3174590"/>
            <a:ext cx="65169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"/>
          <p:cNvCxnSpPr>
            <a:stCxn id="8" idx="2"/>
          </p:cNvCxnSpPr>
          <p:nvPr/>
        </p:nvCxnSpPr>
        <p:spPr>
          <a:xfrm rot="5400000">
            <a:off x="1388632" y="3960409"/>
            <a:ext cx="36594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>
            <a:endCxn id="13" idx="0"/>
          </p:cNvCxnSpPr>
          <p:nvPr/>
        </p:nvCxnSpPr>
        <p:spPr>
          <a:xfrm rot="5400000">
            <a:off x="5104600" y="4317201"/>
            <a:ext cx="1079530" cy="15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"/>
          <p:cNvCxnSpPr/>
          <p:nvPr/>
        </p:nvCxnSpPr>
        <p:spPr>
          <a:xfrm>
            <a:off x="714348" y="4143380"/>
            <a:ext cx="2286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87 Conector angular"/>
          <p:cNvCxnSpPr/>
          <p:nvPr/>
        </p:nvCxnSpPr>
        <p:spPr>
          <a:xfrm>
            <a:off x="5643570" y="4429132"/>
            <a:ext cx="928694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89 Conector recto"/>
          <p:cNvCxnSpPr/>
          <p:nvPr/>
        </p:nvCxnSpPr>
        <p:spPr>
          <a:xfrm rot="5400000">
            <a:off x="6357950" y="4643446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"/>
          <p:cNvCxnSpPr/>
          <p:nvPr/>
        </p:nvCxnSpPr>
        <p:spPr>
          <a:xfrm rot="5400000">
            <a:off x="5357024" y="5214950"/>
            <a:ext cx="17153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103 Conector angular"/>
          <p:cNvCxnSpPr/>
          <p:nvPr/>
        </p:nvCxnSpPr>
        <p:spPr>
          <a:xfrm rot="5400000">
            <a:off x="5499900" y="5429264"/>
            <a:ext cx="285752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05 Conector angular"/>
          <p:cNvCxnSpPr/>
          <p:nvPr/>
        </p:nvCxnSpPr>
        <p:spPr>
          <a:xfrm rot="10800000">
            <a:off x="4572000" y="4429132"/>
            <a:ext cx="1071570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107 Conector angular"/>
          <p:cNvCxnSpPr>
            <a:endCxn id="12" idx="0"/>
          </p:cNvCxnSpPr>
          <p:nvPr/>
        </p:nvCxnSpPr>
        <p:spPr>
          <a:xfrm rot="5400000">
            <a:off x="4357686" y="4643446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109 Conector recto"/>
          <p:cNvCxnSpPr>
            <a:stCxn id="11" idx="2"/>
            <a:endCxn id="23" idx="0"/>
          </p:cNvCxnSpPr>
          <p:nvPr/>
        </p:nvCxnSpPr>
        <p:spPr>
          <a:xfrm rot="5400000">
            <a:off x="7460863" y="4031846"/>
            <a:ext cx="508819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118 Conector angular"/>
          <p:cNvCxnSpPr/>
          <p:nvPr/>
        </p:nvCxnSpPr>
        <p:spPr>
          <a:xfrm rot="5400000">
            <a:off x="1322365" y="4393413"/>
            <a:ext cx="499272" cy="79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127 Conector recto"/>
          <p:cNvCxnSpPr/>
          <p:nvPr/>
        </p:nvCxnSpPr>
        <p:spPr>
          <a:xfrm>
            <a:off x="3000364" y="4143380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130 Conector recto"/>
          <p:cNvCxnSpPr/>
          <p:nvPr/>
        </p:nvCxnSpPr>
        <p:spPr>
          <a:xfrm rot="5400000">
            <a:off x="2889624" y="4396996"/>
            <a:ext cx="508819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132 Conector recto"/>
          <p:cNvCxnSpPr/>
          <p:nvPr/>
        </p:nvCxnSpPr>
        <p:spPr>
          <a:xfrm rot="5400000">
            <a:off x="460732" y="4396996"/>
            <a:ext cx="508819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133 CuadroTexto"/>
          <p:cNvSpPr txBox="1"/>
          <p:nvPr/>
        </p:nvSpPr>
        <p:spPr>
          <a:xfrm>
            <a:off x="7286644" y="621508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EC6B24"/>
                </a:solidFill>
                <a:hlinkClick r:id="rId2" action="ppaction://hlinksldjump"/>
              </a:rPr>
              <a:t>Análisis</a:t>
            </a:r>
            <a:endParaRPr lang="es-ES" dirty="0">
              <a:solidFill>
                <a:srgbClr val="EC6B24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Nº de niveles: 4</a:t>
            </a:r>
          </a:p>
          <a:p>
            <a:r>
              <a:rPr lang="es-ES" dirty="0" err="1" smtClean="0"/>
              <a:t>Span</a:t>
            </a:r>
            <a:r>
              <a:rPr lang="es-ES" dirty="0" smtClean="0"/>
              <a:t> de Control</a:t>
            </a:r>
          </a:p>
          <a:p>
            <a:pPr lvl="2"/>
            <a:r>
              <a:rPr lang="es-ES" dirty="0" smtClean="0"/>
              <a:t>Gerente: 5</a:t>
            </a:r>
          </a:p>
          <a:p>
            <a:pPr lvl="2"/>
            <a:r>
              <a:rPr lang="es-ES" dirty="0" smtClean="0"/>
              <a:t>Jefe de Administración:  3</a:t>
            </a:r>
          </a:p>
          <a:p>
            <a:pPr lvl="2"/>
            <a:r>
              <a:rPr lang="es-ES" dirty="0" smtClean="0"/>
              <a:t>Jefe de Almacén: 4</a:t>
            </a:r>
          </a:p>
          <a:p>
            <a:pPr lvl="2"/>
            <a:r>
              <a:rPr lang="es-ES" dirty="0" smtClean="0"/>
              <a:t>Jefe de Ventas: 1</a:t>
            </a:r>
          </a:p>
          <a:p>
            <a:pPr lvl="2"/>
            <a:r>
              <a:rPr lang="es-ES" dirty="0" smtClean="0"/>
              <a:t>Jefe de Logística: 1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Organigrama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>
            <a:hlinkClick r:id="rId2" action="ppaction://hlinksldjump"/>
          </p:cNvPr>
          <p:cNvSpPr/>
          <p:nvPr/>
        </p:nvSpPr>
        <p:spPr>
          <a:xfrm>
            <a:off x="1285852" y="1071546"/>
            <a:ext cx="371477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HISTORIA</a:t>
            </a:r>
            <a:endParaRPr lang="es-E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Rectángulo">
            <a:hlinkClick r:id="rId3" action="ppaction://hlinksldjump"/>
          </p:cNvPr>
          <p:cNvSpPr/>
          <p:nvPr/>
        </p:nvSpPr>
        <p:spPr>
          <a:xfrm>
            <a:off x="4214810" y="2643182"/>
            <a:ext cx="3929090" cy="954107"/>
          </a:xfrm>
          <a:prstGeom prst="rect">
            <a:avLst/>
          </a:prstGeom>
          <a:ln w="63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ELEMENTOS </a:t>
            </a:r>
          </a:p>
          <a:p>
            <a:pPr algn="ctr"/>
            <a:r>
              <a:rPr lang="es-ES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ESTRUCTURALES</a:t>
            </a:r>
            <a:endParaRPr lang="es-E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ES" sz="4100" dirty="0" smtClean="0"/>
              <a:t>Septiembre 1980</a:t>
            </a:r>
            <a:r>
              <a:rPr lang="es-ES" dirty="0" smtClean="0"/>
              <a:t>. Se planta la base del grupo empresarial actual naciendo el negocio familiar, formado por Mª Isabel Trujillo y Luciano Pérez.</a:t>
            </a:r>
          </a:p>
          <a:p>
            <a:pPr algn="just"/>
            <a:endParaRPr lang="es-ES" dirty="0" smtClean="0"/>
          </a:p>
          <a:p>
            <a:pPr algn="just"/>
            <a:r>
              <a:rPr lang="es-ES" sz="4100" dirty="0" smtClean="0"/>
              <a:t>1981</a:t>
            </a:r>
            <a:r>
              <a:rPr lang="es-ES" dirty="0" smtClean="0"/>
              <a:t>. Entra a formar parte del negocio un tercer socio, pasando a denominarse COMERCIAL PECA, con cuya denominación funcionó hasta marzo de </a:t>
            </a:r>
            <a:r>
              <a:rPr lang="es-ES" sz="4100" dirty="0" smtClean="0"/>
              <a:t>1985</a:t>
            </a:r>
            <a:r>
              <a:rPr lang="es-ES" dirty="0" smtClean="0"/>
              <a:t>. En abril de ese mismo año nace la empresa JAYQUESA, S.A. sobre la base del negocio existente. Su actividad era la venta de jamones y quesos principalmente, y muy tímidamente embutidos. </a:t>
            </a:r>
          </a:p>
          <a:p>
            <a:pPr algn="just"/>
            <a:endParaRPr lang="es-ES" dirty="0" smtClean="0"/>
          </a:p>
          <a:p>
            <a:pPr algn="just"/>
            <a:r>
              <a:rPr lang="es-ES" sz="4600" dirty="0" smtClean="0"/>
              <a:t>1987</a:t>
            </a:r>
            <a:r>
              <a:rPr lang="es-ES" dirty="0" smtClean="0"/>
              <a:t>. Marisa y Luciano se hacen con el 100% de la sociedad.</a:t>
            </a:r>
          </a:p>
          <a:p>
            <a:pPr algn="just"/>
            <a:endParaRPr lang="es-ES" dirty="0" smtClean="0"/>
          </a:p>
          <a:p>
            <a:pPr algn="just"/>
            <a:r>
              <a:rPr lang="es-ES" sz="4600" dirty="0" smtClean="0"/>
              <a:t>1988</a:t>
            </a:r>
            <a:r>
              <a:rPr lang="es-ES" dirty="0" smtClean="0"/>
              <a:t>. JAYQUESA se transforma en una sociedad limitada. </a:t>
            </a:r>
          </a:p>
          <a:p>
            <a:endParaRPr lang="es-ES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HISTORIA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Fotos\2005-03 (mar)\Scan0038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071546"/>
            <a:ext cx="4974113" cy="3552827"/>
          </a:xfrm>
          <a:prstGeom prst="rect">
            <a:avLst/>
          </a:prstGeom>
          <a:noFill/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357158" y="1071546"/>
            <a:ext cx="3543296" cy="3857652"/>
          </a:xfrm>
          <a:prstGeom prst="rect">
            <a:avLst/>
          </a:prstGeom>
        </p:spPr>
        <p:txBody>
          <a:bodyPr vert="horz" anchor="t">
            <a:normAutofit fontScale="550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s-ES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1987. </a:t>
            </a:r>
            <a:r>
              <a:rPr kumimoji="0" lang="es-E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Marisa y Luciano se hacen con el 100% de la sociedad.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s-ES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1988</a:t>
            </a:r>
            <a:r>
              <a:rPr kumimoji="0" lang="es-E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JAYQUESA se transforma en una sociedad limitada.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s-ES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Octubre 1990</a:t>
            </a:r>
            <a:r>
              <a:rPr kumimoji="0" lang="es-E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Se crea la sociedad PRODUCTOS CÁRNICOS IBÉRICOS, S.L., con el fin de además ser fabricantes de cárnicos.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s-E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7190" y="4909291"/>
            <a:ext cx="864396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/>
            </a:pPr>
            <a:r>
              <a:rPr lang="es-ES" sz="3200" dirty="0" smtClean="0"/>
              <a:t>Abril</a:t>
            </a:r>
            <a:r>
              <a:rPr lang="es-ES" dirty="0" smtClean="0"/>
              <a:t> </a:t>
            </a:r>
            <a:r>
              <a:rPr lang="es-ES" sz="3200" dirty="0" smtClean="0"/>
              <a:t>1992</a:t>
            </a:r>
            <a:r>
              <a:rPr lang="es-ES" dirty="0" smtClean="0"/>
              <a:t>. </a:t>
            </a:r>
            <a:r>
              <a:rPr lang="es-ES" sz="1900" dirty="0" smtClean="0"/>
              <a:t>La fábrica comienza su actividad como saladero de jamones y embasado de productos cárnicos.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500042"/>
            <a:ext cx="4286280" cy="621510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ES" sz="4600" dirty="0" smtClean="0"/>
              <a:t>Octubre 1990</a:t>
            </a:r>
            <a:r>
              <a:rPr lang="es-ES" dirty="0" smtClean="0"/>
              <a:t>. Se crea la sociedad PRODUCTOS CÁRNICOS IBÉRICOS, S.L., con el fin de además ser fabricantes de cárnicos. </a:t>
            </a:r>
          </a:p>
          <a:p>
            <a:pPr algn="just"/>
            <a:endParaRPr lang="es-ES" dirty="0" smtClean="0"/>
          </a:p>
          <a:p>
            <a:pPr algn="just"/>
            <a:r>
              <a:rPr lang="es-ES" sz="4600" dirty="0" smtClean="0"/>
              <a:t>Abril 1992</a:t>
            </a:r>
            <a:r>
              <a:rPr lang="es-ES" dirty="0" smtClean="0"/>
              <a:t>. La fábrica comienza su actividad como saladero de jamones y embasado de productos cárnicos.</a:t>
            </a:r>
          </a:p>
          <a:p>
            <a:pPr algn="just">
              <a:buNone/>
            </a:pPr>
            <a:r>
              <a:rPr lang="es-ES" dirty="0" smtClean="0"/>
              <a:t> </a:t>
            </a:r>
          </a:p>
          <a:p>
            <a:pPr algn="just"/>
            <a:r>
              <a:rPr lang="es-ES" sz="4600" dirty="0" smtClean="0"/>
              <a:t>1995</a:t>
            </a:r>
            <a:r>
              <a:rPr lang="es-ES" dirty="0" smtClean="0"/>
              <a:t>.  Debido al volumen del negocio, se realiza una ampliación de las instalaciones, pasando a compartir JAYQUESA, S.L. y PRODUCTOS CÁRNICOS IBÉRICOS S.L. dichas instalaciones, actuando la primera como distribuidora y la segunda como fabricante.</a:t>
            </a:r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sz="4600" dirty="0" smtClean="0"/>
              <a:t>1996</a:t>
            </a:r>
            <a:r>
              <a:rPr lang="es-ES" dirty="0" smtClean="0"/>
              <a:t>. </a:t>
            </a:r>
            <a:r>
              <a:rPr lang="es-ES" dirty="0" smtClean="0"/>
              <a:t>Se crea SUBBÉTICA DE QUESOS, S.L., con el objetivo de construir una fábrica de productos lácteos. </a:t>
            </a:r>
          </a:p>
          <a:p>
            <a:endParaRPr lang="es-ES" dirty="0"/>
          </a:p>
        </p:txBody>
      </p:sp>
      <p:pic>
        <p:nvPicPr>
          <p:cNvPr id="2050" name="Picture 2" descr="E:\Fotos\2005-03 (mar)\Scan0010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285860"/>
            <a:ext cx="3682914" cy="3686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72000"/>
          </a:xfrm>
        </p:spPr>
        <p:txBody>
          <a:bodyPr>
            <a:normAutofit fontScale="70000" lnSpcReduction="20000"/>
          </a:bodyPr>
          <a:lstStyle/>
          <a:p>
            <a:r>
              <a:rPr lang="es-ES" sz="4600" dirty="0" smtClean="0"/>
              <a:t>1996</a:t>
            </a:r>
            <a:r>
              <a:rPr lang="es-ES" dirty="0" smtClean="0"/>
              <a:t>. Se crea SUBBÉTICA DE QUESOS, S.L., con el objetivo de construir una fábrica de productos lácteos. </a:t>
            </a:r>
          </a:p>
          <a:p>
            <a:pPr>
              <a:buNone/>
            </a:pPr>
            <a:endParaRPr lang="es-ES" dirty="0" smtClean="0"/>
          </a:p>
          <a:p>
            <a:r>
              <a:rPr lang="es-ES" sz="4600" dirty="0" smtClean="0"/>
              <a:t>Agosto 1997</a:t>
            </a:r>
            <a:r>
              <a:rPr lang="es-ES" dirty="0" smtClean="0"/>
              <a:t>. La sociedad adquiere una fábrica de embutidos y salazones de jamones en Cumbres Mayores, Huelva. </a:t>
            </a:r>
          </a:p>
          <a:p>
            <a:endParaRPr lang="es-ES" dirty="0" smtClean="0"/>
          </a:p>
          <a:p>
            <a:r>
              <a:rPr lang="es-ES" sz="4600" dirty="0" smtClean="0"/>
              <a:t>1999</a:t>
            </a:r>
            <a:r>
              <a:rPr lang="es-ES" dirty="0" smtClean="0"/>
              <a:t>. Se produce el cambio de denominación de la sociedad PRODUCTOS CÁRNICOS IBÉRICOS, S.L., que pasa a denominarse SIERRA Y VALLE JAMONES Y EMBUTIDOS, S.L.</a:t>
            </a:r>
          </a:p>
          <a:p>
            <a:endParaRPr lang="es-ES" dirty="0" smtClean="0"/>
          </a:p>
          <a:p>
            <a:r>
              <a:rPr lang="es-ES" sz="4600" dirty="0" smtClean="0"/>
              <a:t>Marzo 2000</a:t>
            </a:r>
            <a:r>
              <a:rPr lang="es-ES" dirty="0" smtClean="0"/>
              <a:t>. La SUBBÉTICA DE QUESOS, S.L. empieza su actividad de fabricación distribuyendo los productos como marca propia. 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MISIÓN: ofrecer sus productos y servicios a sus clientes con la mejor calidad posible, mediante seguimiento y control exhaustivo durante el proceso de producción y elaboración de los mismos, manteniendo el régimen familiar en la propiedad</a:t>
            </a:r>
            <a:r>
              <a:rPr lang="es-ES" dirty="0" smtClean="0"/>
              <a:t>.</a:t>
            </a:r>
            <a:endParaRPr lang="es-ES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Misión, visión y objetivos de </a:t>
            </a:r>
            <a:r>
              <a:rPr lang="es-ES" dirty="0" err="1" smtClean="0"/>
              <a:t>Jayquesa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ELEMENTOS ESTRUCTURALES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928662" y="1714488"/>
            <a:ext cx="67497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Descripción de puestos</a:t>
            </a:r>
            <a:endParaRPr lang="es-ES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28662" y="2643182"/>
            <a:ext cx="67497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3" action="ppaction://hlinksldjump"/>
              </a:rPr>
              <a:t>Estructura formal</a:t>
            </a:r>
            <a:endParaRPr lang="es-ES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928662" y="3500438"/>
            <a:ext cx="335758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4" action="ppaction://hlinksldjump"/>
              </a:rPr>
              <a:t>Organigrama</a:t>
            </a:r>
            <a:endParaRPr lang="es-ES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24" y="1714488"/>
            <a:ext cx="4329114" cy="4143372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r>
              <a:rPr lang="es-ES" dirty="0" smtClean="0">
                <a:hlinkClick r:id="rId2" action="ppaction://hlinksldjump"/>
              </a:rPr>
              <a:t>GERENTE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OPERARIO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Descripción y análisis de puestos de trabajo</a:t>
            </a:r>
            <a:endParaRPr lang="es-E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786050" y="2000240"/>
            <a:ext cx="5614998" cy="400052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s-E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 action="ppaction://hlinksldjump"/>
              </a:rPr>
              <a:t>JEFE DE VENTAS</a:t>
            </a: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s-E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JEFE DE ADMINISTRACIÓN</a:t>
            </a: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s-E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Personalizado 6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DB5A13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320</TotalTime>
  <Words>1309</Words>
  <Application>Microsoft Office PowerPoint</Application>
  <PresentationFormat>Presentación en pantalla 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Concurrencia</vt:lpstr>
      <vt:lpstr>Diapositiva 1</vt:lpstr>
      <vt:lpstr>Diapositiva 2</vt:lpstr>
      <vt:lpstr>HISTORIA</vt:lpstr>
      <vt:lpstr>Diapositiva 4</vt:lpstr>
      <vt:lpstr>Diapositiva 5</vt:lpstr>
      <vt:lpstr>Diapositiva 6</vt:lpstr>
      <vt:lpstr>Misión, visión y objetivos de Jayquesa</vt:lpstr>
      <vt:lpstr>ELEMENTOS ESTRUCTURALES</vt:lpstr>
      <vt:lpstr>Descripción y análisis de puestos de trabajo</vt:lpstr>
      <vt:lpstr>GERENTE</vt:lpstr>
      <vt:lpstr>JEFE DE VENTAS</vt:lpstr>
      <vt:lpstr>OPERARIO</vt:lpstr>
      <vt:lpstr>JEFE DE ADMINISTRACIÓN</vt:lpstr>
      <vt:lpstr>Estructura formal</vt:lpstr>
      <vt:lpstr>ORGANIGRAMA</vt:lpstr>
      <vt:lpstr>Organigrama</vt:lpstr>
    </vt:vector>
  </TitlesOfParts>
  <Company>EL CHUCKY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JAYQUESA, S.L.</dc:title>
  <dc:creator>XP SP3 ES FUL EL CHUCKY</dc:creator>
  <cp:lastModifiedBy>Lucciano</cp:lastModifiedBy>
  <cp:revision>54</cp:revision>
  <dcterms:created xsi:type="dcterms:W3CDTF">2009-03-26T16:58:25Z</dcterms:created>
  <dcterms:modified xsi:type="dcterms:W3CDTF">2009-05-01T17:15:10Z</dcterms:modified>
</cp:coreProperties>
</file>